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1"/>
  </p:sldMasterIdLst>
  <p:sldIdLst>
    <p:sldId id="262" r:id="rId2"/>
    <p:sldId id="263" r:id="rId3"/>
    <p:sldId id="264" r:id="rId4"/>
    <p:sldId id="294" r:id="rId5"/>
    <p:sldId id="295" r:id="rId6"/>
    <p:sldId id="297" r:id="rId7"/>
    <p:sldId id="298" r:id="rId8"/>
    <p:sldId id="299" r:id="rId9"/>
    <p:sldId id="306" r:id="rId10"/>
    <p:sldId id="304" r:id="rId11"/>
    <p:sldId id="305" r:id="rId12"/>
    <p:sldId id="300" r:id="rId13"/>
    <p:sldId id="302" r:id="rId14"/>
    <p:sldId id="301" r:id="rId15"/>
    <p:sldId id="303" r:id="rId16"/>
    <p:sldId id="292" r:id="rId17"/>
    <p:sldId id="293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80D7372-2EED-48DE-B816-2930AA1249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613706-A0AD-4880-9A72-BAFE2A7ABB6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D355335-0A17-42C8-8883-C8360CB6AC3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8D0147-3C4C-4842-8C35-31206E74CA9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ADB0ABD-FE3A-486B-8295-437848C973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C06DFD-071F-4602-9057-67880ED49EA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4FC6199-439E-4C62-8E71-276097DD373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E243A7-7231-4D44-BE03-E01454A7287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C2FE10-FC92-417F-87D9-BABAB948DA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19F25-6670-4121-83A8-5B00D7E6B7C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D21DBE4-3142-4654-9AE9-F15B5384107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B77671D8-9270-4DA9-A73E-5F9EBAE61FD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>
                <a:solidFill>
                  <a:srgbClr val="0070C0"/>
                </a:solidFill>
              </a:rPr>
              <a:t/>
            </a:r>
            <a:br>
              <a:rPr lang="ru-RU" dirty="0" smtClean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4221088"/>
            <a:ext cx="6408712" cy="1656184"/>
          </a:xfrm>
        </p:spPr>
        <p:txBody>
          <a:bodyPr>
            <a:normAutofit fontScale="92500" lnSpcReduction="20000"/>
          </a:bodyPr>
          <a:lstStyle/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43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Лекция 5</a:t>
            </a:r>
            <a:endParaRPr lang="ru-RU" sz="43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132856"/>
            <a:ext cx="8352928" cy="13893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850766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Виды этических отношений </a:t>
            </a:r>
            <a:r>
              <a:rPr lang="ru-RU" sz="2800" dirty="0"/>
              <a:t>в </a:t>
            </a:r>
            <a:r>
              <a:rPr lang="ru-RU" sz="2800" dirty="0" smtClean="0"/>
              <a:t>спорте</a:t>
            </a:r>
            <a:endParaRPr lang="ru-RU" sz="2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9068"/>
          <a:stretch/>
        </p:blipFill>
        <p:spPr bwMode="auto">
          <a:xfrm>
            <a:off x="1510947" y="2060848"/>
            <a:ext cx="6122106" cy="33119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8862623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Методы этического воспитания</a:t>
            </a:r>
            <a:endParaRPr lang="ru-RU" sz="2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17400"/>
          <a:stretch/>
        </p:blipFill>
        <p:spPr bwMode="auto">
          <a:xfrm>
            <a:off x="2085145" y="1600200"/>
            <a:ext cx="4973709" cy="40282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32833939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Этический кодекс тренера </a:t>
            </a:r>
            <a:br>
              <a:rPr lang="ru-RU" sz="2800" dirty="0" smtClean="0"/>
            </a:br>
            <a:r>
              <a:rPr lang="ru-RU" sz="2800" dirty="0" smtClean="0"/>
              <a:t>(по </a:t>
            </a:r>
            <a:r>
              <a:rPr lang="ru-RU" sz="2800" dirty="0" err="1" smtClean="0"/>
              <a:t>Сопову</a:t>
            </a:r>
            <a:r>
              <a:rPr lang="ru-RU" sz="2800" dirty="0" smtClean="0"/>
              <a:t> В.Ф.)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992216"/>
          </a:xfrm>
        </p:spPr>
        <p:txBody>
          <a:bodyPr>
            <a:normAutofit fontScale="62500" lnSpcReduction="20000"/>
          </a:bodyPr>
          <a:lstStyle/>
          <a:p>
            <a:endParaRPr lang="ru-RU" dirty="0"/>
          </a:p>
          <a:p>
            <a:pPr marL="0" indent="0">
              <a:buNone/>
            </a:pPr>
            <a:r>
              <a:rPr lang="ru-RU" sz="2900" dirty="0" smtClean="0"/>
              <a:t>Основная </a:t>
            </a:r>
            <a:r>
              <a:rPr lang="ru-RU" sz="2900" dirty="0"/>
              <a:t>роль тренера заключается в том, чтобы оптимизировать процесс индивидуального развития за счет реализации баскетбольного потенциала. 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Эта </a:t>
            </a:r>
            <a:r>
              <a:rPr lang="ru-RU" sz="2900" dirty="0"/>
              <a:t>роль предполагает учет долгосрочных интересов спортсменов, представляющих собой большую важность, чем достижение краткосрочных баскетбольных  целей. </a:t>
            </a:r>
            <a:endParaRPr lang="ru-RU" sz="2900" dirty="0" smtClean="0"/>
          </a:p>
          <a:p>
            <a:pPr marL="0" indent="0">
              <a:buNone/>
            </a:pPr>
            <a:r>
              <a:rPr lang="ru-RU" sz="2900" dirty="0" smtClean="0"/>
              <a:t>Для </a:t>
            </a:r>
            <a:r>
              <a:rPr lang="ru-RU" sz="2900" dirty="0"/>
              <a:t>выполнения этой роли тренеры должен вести себя этично, соблюдая следующие принципы: </a:t>
            </a:r>
            <a:endParaRPr lang="ru-RU" sz="2900" dirty="0" smtClean="0"/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1.</a:t>
            </a:r>
            <a:r>
              <a:rPr lang="ru-RU" sz="2900" dirty="0" smtClean="0">
                <a:solidFill>
                  <a:srgbClr val="C00000"/>
                </a:solidFill>
              </a:rPr>
              <a:t>Тренеры </a:t>
            </a:r>
            <a:r>
              <a:rPr lang="ru-RU" sz="2900" dirty="0"/>
              <a:t>должны соблюдать основные права человека, то есть равные права каждого спортсмена без дискриминации по половым, расовым, языковым, религиозным, политическим мотивам, цвету кожи, убеждениям, национальности или социальному происхождению, принадлежности к национальным меньшинствам, рождению или другому статусу.</a:t>
            </a:r>
          </a:p>
          <a:p>
            <a:pPr marL="0" indent="0">
              <a:buNone/>
            </a:pPr>
            <a:endParaRPr lang="ru-RU" sz="2900" dirty="0"/>
          </a:p>
          <a:p>
            <a:pPr marL="0" indent="0">
              <a:buNone/>
            </a:pPr>
            <a:r>
              <a:rPr lang="ru-RU" sz="2900" dirty="0" smtClean="0"/>
              <a:t>2.</a:t>
            </a:r>
            <a:r>
              <a:rPr lang="ru-RU" sz="2900" dirty="0" smtClean="0">
                <a:solidFill>
                  <a:srgbClr val="C00000"/>
                </a:solidFill>
              </a:rPr>
              <a:t>Тренеры</a:t>
            </a:r>
            <a:r>
              <a:rPr lang="ru-RU" sz="2900" dirty="0" smtClean="0"/>
              <a:t> </a:t>
            </a:r>
            <a:r>
              <a:rPr lang="ru-RU" sz="2900" dirty="0"/>
              <a:t>должны уважать достоинство и признавать значимость каждой отдельной личности. Сюда относится и уважение права на свободу от физического или сексуального насилия.</a:t>
            </a:r>
          </a:p>
          <a:p>
            <a:endParaRPr lang="ru-RU" sz="2900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1711222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64028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3.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гарантировать безопасность и соответствие нормам условий для практических занятий. Здесь должны учитываться возраст, зрелость и уровень мастерства спортсмена. Это особенно важно для    молодых или начинающих спортсменов.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4.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признавать и соблюдать правила соревнований. Это касается, как духа, так и буквы правил, во время тренировки и соревнований, чтобы обеспечить равенство соревновательных условий для спортсменов.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444971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 smtClean="0"/>
              <a:t>5.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активно проявлять уважение к судьям, признавая роль судей в обеспечении судейства, гарантирующего честное проведение соревнований в соответствии с существующими правилами. 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6.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обязаны оказывать влияние на поведение и манеры спортсменов, которых они тренируют, поощряя в то же время независимость и стремление к самоутверждению каждого спортсмена, его ответственность за принятые решения, поведение и манеры.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7.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занимать активную позицию, чтобы предотвратить любое использование запрещенных препаратов или других неразрешенных к применению веществ и методов, улучшающих результат. Такая активная роль тренера заключается в разъяснении спортсменам вредного влияния запрещенных веществ и методов.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8.</a:t>
            </a:r>
            <a:r>
              <a:rPr lang="ru-RU" dirty="0" smtClean="0">
                <a:solidFill>
                  <a:srgbClr val="C00000"/>
                </a:solidFill>
              </a:rPr>
              <a:t>Тренер </a:t>
            </a:r>
            <a:r>
              <a:rPr lang="ru-RU" dirty="0"/>
              <a:t>должен признавать, что все тренеры должны иметь равное право желать успеха спортсменам, которых они тренируют, и которые соревнуются по правилам. Наблюдения, рекомендации и критические замечания должны быть адресованы конкретному лицу, чтобы их не слышали или не видели посторонние лица.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6007778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784304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9.</a:t>
            </a:r>
            <a:r>
              <a:rPr lang="ru-RU" dirty="0" smtClean="0">
                <a:solidFill>
                  <a:srgbClr val="C00000"/>
                </a:solidFill>
              </a:rPr>
              <a:t>Тренеры </a:t>
            </a:r>
            <a:r>
              <a:rPr lang="ru-RU" dirty="0"/>
              <a:t>никогда не должны открыто или завуалировано уговаривать тренирующихся спортсменов перейти в их группу.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10.</a:t>
            </a:r>
            <a:r>
              <a:rPr lang="ru-RU" dirty="0" smtClean="0">
                <a:solidFill>
                  <a:srgbClr val="C00000"/>
                </a:solidFill>
              </a:rPr>
              <a:t>Тренеры </a:t>
            </a:r>
            <a:r>
              <a:rPr lang="ru-RU" dirty="0"/>
              <a:t>должны иметь признанную тренерскую квалификацию. Тренеры должны понимать, что приобретение тренерской квалификации – это непрерывный процесс, продолжающийся за счет повышения знаний во время участия в аккредитованных курсах и за счет приобретения практического тренерского опыта. Тренеры также обязаны делиться своими знаниями и практическим опытом, который они приобрели.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11.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уважать образ тренера и постоянно поддерживать самые высокие нормы личного поведения, которое проявляется во внешности и действиях.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12.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никогда не должны курить во время тренировки или употреблять спиртные напитки незадолго до тренировки, что может повлиять на их компетентность.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 smtClean="0"/>
              <a:t>13.</a:t>
            </a:r>
            <a:r>
              <a:rPr lang="ru-RU" dirty="0" smtClean="0">
                <a:solidFill>
                  <a:srgbClr val="C00000"/>
                </a:solidFill>
              </a:rPr>
              <a:t>Тренеры</a:t>
            </a:r>
            <a:r>
              <a:rPr lang="ru-RU" dirty="0" smtClean="0"/>
              <a:t> </a:t>
            </a:r>
            <a:r>
              <a:rPr lang="ru-RU" dirty="0"/>
              <a:t>должны оказывать полное содействие всем отдельным лицам и организациям, которые могут играть роль в развитии спортсменов, которых они тренируют. Это подразумевает сотрудничество с другими тренерами с использованием опыта спортивных ученых и спортивных врачей, проявление активной поддержки деятельности своей национальной федерации и Международной федерации по виду спорта.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5540793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ВЫВОДЫ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1.Современный тренер должен строить свою работу на знании основных этических принципов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. Задача этики в том, чтобы </a:t>
            </a:r>
            <a:r>
              <a:rPr lang="ru-RU" dirty="0" smtClean="0"/>
              <a:t>помочь выбрать те ориентиры, которые помогут ему осознать общечеловеческие ценностные ориентиры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3. Тренеру необходимо опираться на  этический кодекс</a:t>
            </a:r>
          </a:p>
          <a:p>
            <a:pPr marL="0" indent="0">
              <a:buNone/>
            </a:pPr>
            <a:r>
              <a:rPr lang="ru-RU" dirty="0" smtClean="0"/>
              <a:t>и использовать методы этического воспитания юных спортсменов.</a:t>
            </a:r>
          </a:p>
        </p:txBody>
      </p:sp>
    </p:spTree>
    <p:extLst>
      <p:ext uri="{BB962C8B-B14F-4D97-AF65-F5344CB8AC3E}">
        <p14:creationId xmlns="" xmlns:p14="http://schemas.microsoft.com/office/powerpoint/2010/main" val="583499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/>
              <a:t>Использованная литература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1.Гогунов </a:t>
            </a:r>
            <a:r>
              <a:rPr lang="ru-RU" dirty="0"/>
              <a:t>Е.Н. Психология физического воспитания и спорта: учеб. пособие / Е.Н. </a:t>
            </a:r>
            <a:r>
              <a:rPr lang="ru-RU" dirty="0" err="1"/>
              <a:t>Гогунов</a:t>
            </a:r>
            <a:r>
              <a:rPr lang="ru-RU" dirty="0"/>
              <a:t>, Б.И. Мартьянов. – М., </a:t>
            </a:r>
            <a:r>
              <a:rPr lang="ru-RU" dirty="0" smtClean="0"/>
              <a:t>2010.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2.Деркач </a:t>
            </a:r>
            <a:r>
              <a:rPr lang="ru-RU" dirty="0"/>
              <a:t>А.А. Педагогическое мастерство тренера /А.А. </a:t>
            </a:r>
            <a:r>
              <a:rPr lang="ru-RU" dirty="0" err="1"/>
              <a:t>Деркач</a:t>
            </a:r>
            <a:r>
              <a:rPr lang="ru-RU" dirty="0"/>
              <a:t>,  А.А. Исаев.– М.: Физкультура и спорт, </a:t>
            </a:r>
            <a:r>
              <a:rPr lang="ru-RU" dirty="0" smtClean="0"/>
              <a:t>2001.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3. </a:t>
            </a:r>
            <a:r>
              <a:rPr lang="ru-RU" dirty="0"/>
              <a:t>Жукова О.Л. </a:t>
            </a:r>
            <a:r>
              <a:rPr lang="ru-RU" dirty="0" err="1"/>
              <a:t>Акмеология</a:t>
            </a:r>
            <a:r>
              <a:rPr lang="ru-RU" dirty="0"/>
              <a:t> физической культуры и спорта: учеб. пособие. Екатеринбург: ГОУ ВПО УГТУ-УПИ, 2006.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4.Писаренко </a:t>
            </a:r>
            <a:r>
              <a:rPr lang="ru-RU" dirty="0"/>
              <a:t>В.И. Педагогическая этика /В.И. Писаренко. - М.: Знание, </a:t>
            </a:r>
            <a:r>
              <a:rPr lang="ru-RU" dirty="0" smtClean="0"/>
              <a:t>2002.</a:t>
            </a:r>
            <a:endParaRPr lang="ru-RU" dirty="0"/>
          </a:p>
          <a:p>
            <a:pPr marL="0" indent="0">
              <a:buNone/>
            </a:pPr>
            <a:r>
              <a:rPr lang="ru-RU" dirty="0" smtClean="0"/>
              <a:t>4.Подласый </a:t>
            </a:r>
            <a:r>
              <a:rPr lang="ru-RU" dirty="0"/>
              <a:t>И.П. Педагогика: 100 вопросов-100 ответов: учеб. для студентов высших </a:t>
            </a:r>
            <a:r>
              <a:rPr lang="ru-RU" dirty="0" err="1"/>
              <a:t>пед</a:t>
            </a:r>
            <a:r>
              <a:rPr lang="ru-RU" dirty="0"/>
              <a:t>. учеб заведений /И.П. </a:t>
            </a:r>
            <a:r>
              <a:rPr lang="ru-RU" dirty="0" err="1"/>
              <a:t>Подласый</a:t>
            </a:r>
            <a:r>
              <a:rPr lang="ru-RU" dirty="0"/>
              <a:t>. -  М.: Просвещение,2001.</a:t>
            </a:r>
          </a:p>
          <a:p>
            <a:pPr marL="0" indent="0">
              <a:buNone/>
            </a:pPr>
            <a:r>
              <a:rPr lang="ru-RU" dirty="0" smtClean="0"/>
              <a:t>5.Станкин </a:t>
            </a:r>
            <a:r>
              <a:rPr lang="ru-RU" dirty="0"/>
              <a:t>М.И. Этика спортивного педагога /С.И. </a:t>
            </a:r>
            <a:r>
              <a:rPr lang="ru-RU" dirty="0" err="1"/>
              <a:t>Станкин</a:t>
            </a:r>
            <a:r>
              <a:rPr lang="ru-RU" dirty="0"/>
              <a:t> - М.: Знание, </a:t>
            </a:r>
            <a:r>
              <a:rPr lang="ru-RU" dirty="0" smtClean="0"/>
              <a:t>2000.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9828971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Рассмотреть философскую характеристику </a:t>
            </a:r>
            <a:r>
              <a:rPr lang="ru-RU" sz="2600" dirty="0"/>
              <a:t>этики </a:t>
            </a:r>
            <a:endParaRPr lang="ru-RU" sz="2600" dirty="0" smtClean="0"/>
          </a:p>
          <a:p>
            <a:pPr marL="0" indent="0">
              <a:buNone/>
            </a:pPr>
            <a:r>
              <a:rPr lang="ru-RU" sz="2600" dirty="0" smtClean="0"/>
              <a:t>Определить задачи </a:t>
            </a:r>
            <a:r>
              <a:rPr lang="ru-RU" sz="2600" dirty="0"/>
              <a:t>и основные категории профессионально-педагогической   </a:t>
            </a:r>
            <a:r>
              <a:rPr lang="ru-RU" sz="2600" dirty="0" smtClean="0"/>
              <a:t>этики и методы воспитания</a:t>
            </a:r>
            <a:endParaRPr lang="ru-RU" sz="2600" dirty="0"/>
          </a:p>
          <a:p>
            <a:pPr marL="0" indent="0">
              <a:buNone/>
            </a:pPr>
            <a:r>
              <a:rPr lang="ru-RU" sz="2600" dirty="0" smtClean="0"/>
              <a:t>Раскрыть основные подходы к спортивной этике и методам этического воспитания юных спортсменов</a:t>
            </a:r>
          </a:p>
          <a:p>
            <a:pPr marL="0" indent="0">
              <a:buNone/>
            </a:pPr>
            <a:r>
              <a:rPr lang="ru-RU" sz="2600" dirty="0" smtClean="0"/>
              <a:t>Проанализировать этический кодекс тренера 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50056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СОДЕРЖАНИЕ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800" dirty="0"/>
              <a:t>1. 	Философская характеристика этики как основы  формирования убеждений будущих спортивных педагогов</a:t>
            </a:r>
          </a:p>
          <a:p>
            <a:pPr marL="0" indent="0">
              <a:buNone/>
            </a:pPr>
            <a:r>
              <a:rPr lang="ru-RU" sz="2800" dirty="0"/>
              <a:t>2.	Задачи и основные категории профессионально-педагогической   этики</a:t>
            </a:r>
          </a:p>
          <a:p>
            <a:pPr marL="0" indent="0">
              <a:buNone/>
            </a:pPr>
            <a:r>
              <a:rPr lang="ru-RU" sz="2800" dirty="0"/>
              <a:t>3</a:t>
            </a:r>
            <a:r>
              <a:rPr lang="ru-RU" sz="2800" dirty="0" smtClean="0"/>
              <a:t>. Спортивная этика</a:t>
            </a:r>
            <a:r>
              <a:rPr lang="ru-RU" sz="2800" dirty="0"/>
              <a:t>	</a:t>
            </a:r>
            <a:r>
              <a:rPr lang="ru-RU" sz="2800" dirty="0" smtClean="0"/>
              <a:t>и виды этических отношений в спорте</a:t>
            </a:r>
          </a:p>
          <a:p>
            <a:pPr marL="0" indent="0">
              <a:buNone/>
            </a:pPr>
            <a:r>
              <a:rPr lang="ru-RU" sz="2800" dirty="0" smtClean="0"/>
              <a:t>4. Методы этического воспитания в спорте</a:t>
            </a:r>
          </a:p>
          <a:p>
            <a:pPr marL="0" indent="0">
              <a:buNone/>
            </a:pPr>
            <a:r>
              <a:rPr lang="ru-RU" sz="2800" dirty="0" smtClean="0"/>
              <a:t>5.Этический кодекс тренера  </a:t>
            </a:r>
            <a:endParaRPr lang="ru-RU" sz="2800" dirty="0"/>
          </a:p>
        </p:txBody>
      </p:sp>
    </p:spTree>
    <p:extLst>
      <p:ext uri="{BB962C8B-B14F-4D97-AF65-F5344CB8AC3E}">
        <p14:creationId xmlns="" xmlns:p14="http://schemas.microsoft.com/office/powerpoint/2010/main" val="38742556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/>
              <a:t>Философская характеристика этики как основы  формирования убеждений будущих спортивных педагогов</a:t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ru-RU" dirty="0"/>
              <a:t>Ответственность за решение задач нравственного воспитания общество возлагает на педагога, поэтому преподаватель, тренер в первую очередь должен быть воспитателем спортсмена, а затем уже рекордсмена.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Лучшим </a:t>
            </a:r>
            <a:r>
              <a:rPr lang="ru-RU" dirty="0"/>
              <a:t>средством воспитания является личный пример  спортивного педагога. </a:t>
            </a:r>
            <a:endParaRPr lang="ru-RU" dirty="0" smtClean="0"/>
          </a:p>
          <a:p>
            <a:pPr marL="0" indent="0" algn="just">
              <a:buNone/>
            </a:pPr>
            <a:endParaRPr lang="ru-RU" dirty="0" smtClean="0"/>
          </a:p>
          <a:p>
            <a:pPr marL="0" indent="0" algn="just">
              <a:buNone/>
            </a:pPr>
            <a:r>
              <a:rPr lang="ru-RU" dirty="0" smtClean="0"/>
              <a:t>Следовательно</a:t>
            </a:r>
            <a:r>
              <a:rPr lang="ru-RU" dirty="0"/>
              <a:t>, его </a:t>
            </a:r>
            <a:r>
              <a:rPr lang="ru-RU" dirty="0" smtClean="0"/>
              <a:t>нравственная </a:t>
            </a:r>
            <a:r>
              <a:rPr lang="ru-RU" dirty="0"/>
              <a:t>культура должна быть на высоком уровне, что тесным </a:t>
            </a:r>
            <a:r>
              <a:rPr lang="ru-RU" dirty="0" smtClean="0"/>
              <a:t>образом </a:t>
            </a:r>
            <a:r>
              <a:rPr lang="ru-RU" dirty="0"/>
              <a:t>связано с понятиями этики, профессионально-педагогической этики, спортивной этики.</a:t>
            </a:r>
          </a:p>
        </p:txBody>
      </p:sp>
    </p:spTree>
    <p:extLst>
      <p:ext uri="{BB962C8B-B14F-4D97-AF65-F5344CB8AC3E}">
        <p14:creationId xmlns="" xmlns:p14="http://schemas.microsoft.com/office/powerpoint/2010/main" val="2380017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/>
              <a:t>Этика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dirty="0" smtClean="0"/>
              <a:t>–  </a:t>
            </a:r>
            <a:r>
              <a:rPr lang="ru-RU" dirty="0"/>
              <a:t>практическая философская наука о морали (</a:t>
            </a:r>
            <a:r>
              <a:rPr lang="ru-RU" dirty="0" smtClean="0"/>
              <a:t>нравственности)</a:t>
            </a:r>
          </a:p>
          <a:p>
            <a:pPr marL="0" indent="0">
              <a:buNone/>
            </a:pPr>
            <a:r>
              <a:rPr lang="ru-RU" dirty="0" smtClean="0"/>
              <a:t> Задача этики в </a:t>
            </a:r>
            <a:r>
              <a:rPr lang="ru-RU" dirty="0"/>
              <a:t>том, чтобы осознать те ценностные ориентиры, на которые человек безотчетно пытается опереться, и этим помочь ему избежать ошибок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r>
              <a:rPr lang="ru-RU" dirty="0" smtClean="0"/>
              <a:t> </a:t>
            </a:r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античных этических системах был сделан очень важный шаг – признание того, что стремления человека не сводятся к получению натуральных благ, </a:t>
            </a:r>
            <a:r>
              <a:rPr lang="ru-RU" dirty="0" smtClean="0"/>
              <a:t>что </a:t>
            </a:r>
            <a:r>
              <a:rPr lang="ru-RU" dirty="0"/>
              <a:t>человек по своей природе жаждет некоего высшего </a:t>
            </a:r>
            <a:r>
              <a:rPr lang="ru-RU" dirty="0" smtClean="0"/>
              <a:t>блага.</a:t>
            </a:r>
          </a:p>
          <a:p>
            <a:pPr marL="0" indent="0">
              <a:buNone/>
            </a:pPr>
            <a:r>
              <a:rPr lang="ru-RU" dirty="0"/>
              <a:t>Сократ: </a:t>
            </a:r>
            <a:r>
              <a:rPr lang="ru-RU" dirty="0" smtClean="0"/>
              <a:t>«Есть </a:t>
            </a:r>
            <a:r>
              <a:rPr lang="ru-RU" dirty="0"/>
              <a:t>одно только благо - знание и одно только зло – </a:t>
            </a:r>
            <a:r>
              <a:rPr lang="ru-RU" dirty="0" smtClean="0"/>
              <a:t>невежество». </a:t>
            </a:r>
            <a:endParaRPr lang="ru-RU" dirty="0"/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9098165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/>
              <a:t>Философская  этика основывается </a:t>
            </a:r>
            <a:r>
              <a:rPr lang="ru-RU" sz="2400" dirty="0"/>
              <a:t>на ряде общих </a:t>
            </a:r>
            <a:r>
              <a:rPr lang="ru-RU" sz="2400" dirty="0" smtClean="0"/>
              <a:t>принципов</a:t>
            </a: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dirty="0" smtClean="0"/>
              <a:t>1.Моральное </a:t>
            </a:r>
            <a:r>
              <a:rPr lang="ru-RU" dirty="0"/>
              <a:t>благо состоит в том, чтобы не совершать зла.</a:t>
            </a:r>
          </a:p>
          <a:p>
            <a:pPr marL="0" indent="0">
              <a:buNone/>
            </a:pPr>
            <a:r>
              <a:rPr lang="ru-RU" dirty="0" smtClean="0"/>
              <a:t>2.Моральное </a:t>
            </a:r>
            <a:r>
              <a:rPr lang="ru-RU" dirty="0"/>
              <a:t>благо нельзя обрести сразу на всю жизнь в результате одного поступка.</a:t>
            </a:r>
          </a:p>
          <a:p>
            <a:pPr marL="0" indent="0">
              <a:buNone/>
            </a:pPr>
            <a:r>
              <a:rPr lang="ru-RU" dirty="0" smtClean="0"/>
              <a:t>3.Моральное </a:t>
            </a:r>
            <a:r>
              <a:rPr lang="ru-RU" dirty="0"/>
              <a:t>благо обретается или утрачивается в поступке, на кото-</a:t>
            </a:r>
            <a:r>
              <a:rPr lang="ru-RU" dirty="0" err="1"/>
              <a:t>рый</a:t>
            </a:r>
            <a:r>
              <a:rPr lang="ru-RU" dirty="0"/>
              <a:t> человек решается в конкретной ситуации морального выбора.</a:t>
            </a:r>
          </a:p>
          <a:p>
            <a:pPr marL="0" indent="0">
              <a:buNone/>
            </a:pPr>
            <a:r>
              <a:rPr lang="ru-RU" dirty="0" smtClean="0"/>
              <a:t>4.Моральное </a:t>
            </a:r>
            <a:r>
              <a:rPr lang="ru-RU" dirty="0"/>
              <a:t>поведение требует внимательно следовать </a:t>
            </a:r>
            <a:r>
              <a:rPr lang="ru-RU" dirty="0" err="1"/>
              <a:t>предупре-ждениям</a:t>
            </a:r>
            <a:r>
              <a:rPr lang="ru-RU" dirty="0"/>
              <a:t> совести.</a:t>
            </a:r>
          </a:p>
          <a:p>
            <a:pPr marL="0" indent="0">
              <a:buNone/>
            </a:pPr>
            <a:r>
              <a:rPr lang="ru-RU" dirty="0" smtClean="0"/>
              <a:t>5.Моральные </a:t>
            </a:r>
            <a:r>
              <a:rPr lang="ru-RU" dirty="0"/>
              <a:t>суждения субъекта должны относиться только к </a:t>
            </a:r>
            <a:r>
              <a:rPr lang="ru-RU" dirty="0" err="1"/>
              <a:t>соб-ственным</a:t>
            </a:r>
            <a:r>
              <a:rPr lang="ru-RU" dirty="0"/>
              <a:t> помыслам независимо от морального качества поведения окружающих людей.</a:t>
            </a:r>
          </a:p>
          <a:p>
            <a:pPr marL="0" indent="0">
              <a:buNone/>
            </a:pPr>
            <a:r>
              <a:rPr lang="ru-RU" dirty="0" smtClean="0"/>
              <a:t>6.Не </a:t>
            </a:r>
            <a:r>
              <a:rPr lang="ru-RU" dirty="0"/>
              <a:t>делать ничего такого, в чем можно предвидеть нарушение </a:t>
            </a:r>
            <a:r>
              <a:rPr lang="ru-RU" dirty="0" err="1"/>
              <a:t>мо-ральных</a:t>
            </a:r>
            <a:r>
              <a:rPr lang="ru-RU" dirty="0"/>
              <a:t> запретов.</a:t>
            </a:r>
          </a:p>
          <a:p>
            <a:pPr marL="0" indent="0">
              <a:buNone/>
            </a:pPr>
            <a:r>
              <a:rPr lang="ru-RU" dirty="0" smtClean="0"/>
              <a:t>7.Отношение </a:t>
            </a:r>
            <a:r>
              <a:rPr lang="ru-RU" dirty="0"/>
              <a:t>с людьми следует строить, прежде всего, на признании их человеческого достоинства, которое влечет необходимость до-</a:t>
            </a:r>
            <a:r>
              <a:rPr lang="ru-RU" dirty="0" err="1"/>
              <a:t>стичь</a:t>
            </a:r>
            <a:r>
              <a:rPr lang="ru-RU" dirty="0"/>
              <a:t> взаимопонимания.</a:t>
            </a:r>
          </a:p>
          <a:p>
            <a:pPr marL="0" indent="0">
              <a:buNone/>
            </a:pPr>
            <a:r>
              <a:rPr lang="ru-RU" dirty="0" smtClean="0"/>
              <a:t>8.Моральное </a:t>
            </a:r>
            <a:r>
              <a:rPr lang="ru-RU" dirty="0"/>
              <a:t>благо нельзя ни определить через иные сущности, ни свести к достижению иных (</a:t>
            </a:r>
            <a:r>
              <a:rPr lang="ru-RU" dirty="0" err="1"/>
              <a:t>внеморальных</a:t>
            </a:r>
            <a:r>
              <a:rPr lang="ru-RU" dirty="0"/>
              <a:t>) благ.</a:t>
            </a:r>
          </a:p>
          <a:p>
            <a:pPr marL="0" indent="0">
              <a:buNone/>
            </a:pPr>
            <a:r>
              <a:rPr lang="ru-RU" dirty="0" smtClean="0"/>
              <a:t>9.Нарушение </a:t>
            </a:r>
            <a:r>
              <a:rPr lang="ru-RU" dirty="0"/>
              <a:t>морали не только есть зло само по себе, но и дурно как создание прецедента, показывающего возможность нарушения.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16831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100" dirty="0"/>
              <a:t>	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dirty="0" smtClean="0"/>
              <a:t>Задачи профессионально-педагогической </a:t>
            </a:r>
            <a:r>
              <a:rPr lang="ru-RU" sz="3100" dirty="0"/>
              <a:t>этики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2082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-</a:t>
            </a:r>
            <a:r>
              <a:rPr lang="ru-RU" dirty="0"/>
              <a:t>	способствовать </a:t>
            </a:r>
            <a:r>
              <a:rPr lang="ru-RU" dirty="0" err="1"/>
              <a:t>гуманизации</a:t>
            </a:r>
            <a:r>
              <a:rPr lang="ru-RU" dirty="0"/>
              <a:t> отношений между всеми социальными группами людей, включенными в педагогическую </a:t>
            </a:r>
            <a:r>
              <a:rPr lang="ru-RU" dirty="0" smtClean="0"/>
              <a:t>деятельность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развитие, углубление и пропаганда этических знаний с целью </a:t>
            </a:r>
            <a:r>
              <a:rPr lang="ru-RU" dirty="0" smtClean="0"/>
              <a:t>повысить </a:t>
            </a:r>
            <a:r>
              <a:rPr lang="ru-RU" dirty="0"/>
              <a:t>уровень педагогической и нравственно-этической культуры учителей и всех педагогических </a:t>
            </a:r>
            <a:r>
              <a:rPr lang="ru-RU" dirty="0" smtClean="0"/>
              <a:t>работников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способствовать выявлению конфликтов и способов их </a:t>
            </a:r>
            <a:r>
              <a:rPr lang="ru-RU" dirty="0" smtClean="0"/>
              <a:t>разрешения </a:t>
            </a:r>
            <a:endParaRPr lang="ru-RU" dirty="0"/>
          </a:p>
          <a:p>
            <a:pPr marL="0" indent="0">
              <a:buNone/>
            </a:pPr>
            <a:r>
              <a:rPr lang="ru-RU" dirty="0"/>
              <a:t>-	выявление общественного мнения, прогнозирование стабильности функционирования педагогического </a:t>
            </a:r>
            <a:r>
              <a:rPr lang="ru-RU" dirty="0" smtClean="0"/>
              <a:t>коллектива 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0084982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/>
              <a:t>Категории профессионально-педагогической </a:t>
            </a:r>
            <a:r>
              <a:rPr lang="ru-RU" dirty="0" smtClean="0"/>
              <a:t>этики</a:t>
            </a:r>
            <a:endParaRPr lang="ru-RU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946" y="2204864"/>
            <a:ext cx="6301413" cy="338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5949280"/>
            <a:ext cx="6116637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454229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/>
              <a:t>Спортивная этика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система </a:t>
            </a:r>
            <a:r>
              <a:rPr lang="ru-RU" dirty="0"/>
              <a:t>специальных знаний о морали спорта изучает область морального сознания занимающихся </a:t>
            </a:r>
            <a:r>
              <a:rPr lang="ru-RU" dirty="0" smtClean="0"/>
              <a:t>физической </a:t>
            </a:r>
            <a:r>
              <a:rPr lang="ru-RU" dirty="0"/>
              <a:t>культурой и спортом, нравственных отношений и </a:t>
            </a:r>
            <a:r>
              <a:rPr lang="ru-RU" dirty="0" smtClean="0"/>
              <a:t>закономерностей </a:t>
            </a:r>
            <a:r>
              <a:rPr lang="ru-RU" dirty="0"/>
              <a:t>их формирования. 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В </a:t>
            </a:r>
            <a:r>
              <a:rPr lang="ru-RU" dirty="0"/>
              <a:t>центре ее интересов находится этика </a:t>
            </a:r>
            <a:r>
              <a:rPr lang="ru-RU" dirty="0" smtClean="0"/>
              <a:t>спортивных </a:t>
            </a:r>
            <a:r>
              <a:rPr lang="ru-RU" dirty="0"/>
              <a:t>отношений и морального поведения на состязаниях. </a:t>
            </a:r>
            <a:r>
              <a:rPr lang="ru-RU" dirty="0" smtClean="0"/>
              <a:t>Спортивная </a:t>
            </a:r>
            <a:r>
              <a:rPr lang="ru-RU" dirty="0"/>
              <a:t>этика закрепляет и отражает в теоретическом плане высокую степень регламентации всех сторон нравственной жизни </a:t>
            </a:r>
            <a:r>
              <a:rPr lang="ru-RU" dirty="0" smtClean="0"/>
              <a:t>занимающихся </a:t>
            </a:r>
            <a:r>
              <a:rPr lang="ru-RU" dirty="0"/>
              <a:t>физической культурой и спортом, особенно в большом спорте.</a:t>
            </a:r>
          </a:p>
        </p:txBody>
      </p:sp>
    </p:spTree>
    <p:extLst>
      <p:ext uri="{BB962C8B-B14F-4D97-AF65-F5344CB8AC3E}">
        <p14:creationId xmlns="" xmlns:p14="http://schemas.microsoft.com/office/powerpoint/2010/main" val="6616765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Ясность">
  <a:themeElements>
    <a:clrScheme name="Ясность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Ясность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279</TotalTime>
  <Words>1105</Words>
  <Application>Microsoft Office PowerPoint</Application>
  <PresentationFormat>Экран (4:3)</PresentationFormat>
  <Paragraphs>93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Ясность</vt:lpstr>
      <vt:lpstr> </vt:lpstr>
      <vt:lpstr>ЦЕЛЬ</vt:lpstr>
      <vt:lpstr>СОДЕРЖАНИЕ</vt:lpstr>
      <vt:lpstr>Философская характеристика этики как основы  формирования убеждений будущих спортивных педагогов </vt:lpstr>
      <vt:lpstr>Этика </vt:lpstr>
      <vt:lpstr>Философская  этика основывается на ряде общих принципов</vt:lpstr>
      <vt:lpstr>  Задачи профессионально-педагогической этики </vt:lpstr>
      <vt:lpstr>Категории профессионально-педагогической этики</vt:lpstr>
      <vt:lpstr>Спортивная этика </vt:lpstr>
      <vt:lpstr>Виды этических отношений в спорте</vt:lpstr>
      <vt:lpstr>Методы этического воспитания</vt:lpstr>
      <vt:lpstr>Этический кодекс тренера  (по Сопову В.Ф.)</vt:lpstr>
      <vt:lpstr>Слайд 13</vt:lpstr>
      <vt:lpstr>Слайд 14</vt:lpstr>
      <vt:lpstr>Слайд 15</vt:lpstr>
      <vt:lpstr>ВЫВОДЫ</vt:lpstr>
      <vt:lpstr>Использованная литература</vt:lpstr>
    </vt:vector>
  </TitlesOfParts>
  <Company>MoBIL GROUP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Психологические особенности тренерской деятельности</dc:title>
  <dc:creator>Admin</dc:creator>
  <cp:lastModifiedBy>Айдос</cp:lastModifiedBy>
  <cp:revision>84</cp:revision>
  <dcterms:created xsi:type="dcterms:W3CDTF">2011-10-20T01:50:24Z</dcterms:created>
  <dcterms:modified xsi:type="dcterms:W3CDTF">2018-11-28T14:09:17Z</dcterms:modified>
</cp:coreProperties>
</file>